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4791"/>
    <a:srgbClr val="906E30"/>
    <a:srgbClr val="A4723A"/>
    <a:srgbClr val="664724"/>
    <a:srgbClr val="645226"/>
    <a:srgbClr val="640000"/>
    <a:srgbClr val="3E0000"/>
    <a:srgbClr val="FFC000"/>
    <a:srgbClr val="CC3300"/>
    <a:srgbClr val="4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592" y="8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5028"/>
          </a:xfrm>
          <a:prstGeom prst="rect">
            <a:avLst/>
          </a:prstGeom>
        </p:spPr>
        <p:txBody>
          <a:bodyPr vert="horz" lIns="90780" tIns="45390" rIns="90780" bIns="4539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0" cy="495028"/>
          </a:xfrm>
          <a:prstGeom prst="rect">
            <a:avLst/>
          </a:prstGeom>
        </p:spPr>
        <p:txBody>
          <a:bodyPr vert="horz" lIns="90780" tIns="45390" rIns="90780" bIns="4539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0" tIns="45390" rIns="90780" bIns="453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780" tIns="45390" rIns="90780" bIns="453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0" tIns="45390" rIns="90780" bIns="4539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0" tIns="45390" rIns="90780" bIns="4539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レイヤー-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" y="-2671"/>
            <a:ext cx="7771631" cy="10907713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3569D8E9-DF8C-8837-9E87-A0D57B5984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97" y="50471"/>
            <a:ext cx="1706202" cy="2428212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1128937" y="7549047"/>
            <a:ext cx="59032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【</a:t>
            </a:r>
            <a:r>
              <a:rPr lang="ja-JP" altLang="en-US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申込・問合先</a:t>
            </a:r>
            <a:r>
              <a:rPr lang="en-US" altLang="ja-JP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】</a:t>
            </a:r>
          </a:p>
          <a:p>
            <a:r>
              <a:rPr lang="ja-JP" altLang="en-US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羽生市社会福祉協議会　　所在地：東</a:t>
            </a:r>
            <a:r>
              <a:rPr lang="en-US" altLang="ja-JP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6-15</a:t>
            </a:r>
            <a:r>
              <a:rPr lang="ja-JP" altLang="en-US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（市役所内）</a:t>
            </a:r>
            <a:endParaRPr lang="en-US" altLang="ja-JP" sz="1400" b="1" dirty="0">
              <a:solidFill>
                <a:srgbClr val="194791"/>
              </a:solidFill>
              <a:latin typeface="メイリオ"/>
              <a:ea typeface="メイリオ"/>
              <a:cs typeface="メイリオ"/>
            </a:endParaRPr>
          </a:p>
          <a:p>
            <a:r>
              <a:rPr lang="en-US" altLang="ja-JP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TEL</a:t>
            </a:r>
            <a:r>
              <a:rPr lang="ja-JP" altLang="en-US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：</a:t>
            </a:r>
            <a:r>
              <a:rPr lang="en-US" altLang="ja-JP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048-561-1121</a:t>
            </a:r>
            <a:r>
              <a:rPr lang="ja-JP" altLang="en-US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（内線</a:t>
            </a:r>
            <a:r>
              <a:rPr lang="en-US" altLang="ja-JP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545</a:t>
            </a:r>
            <a:r>
              <a:rPr lang="ja-JP" altLang="en-US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）　</a:t>
            </a:r>
            <a:r>
              <a:rPr lang="en-US" altLang="ja-JP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FAX</a:t>
            </a:r>
            <a:r>
              <a:rPr lang="ja-JP" altLang="en-US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：</a:t>
            </a:r>
            <a:r>
              <a:rPr lang="en-US" altLang="ja-JP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048-562-2151</a:t>
            </a:r>
          </a:p>
          <a:p>
            <a:r>
              <a:rPr lang="en-US" altLang="ja-JP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MAIL</a:t>
            </a:r>
            <a:r>
              <a:rPr lang="ja-JP" altLang="en-US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：</a:t>
            </a:r>
            <a:r>
              <a:rPr lang="en-US" altLang="ja-JP" sz="1400" b="1" dirty="0">
                <a:solidFill>
                  <a:srgbClr val="194791"/>
                </a:solidFill>
                <a:latin typeface="メイリオ"/>
                <a:ea typeface="メイリオ"/>
                <a:cs typeface="メイリオ"/>
              </a:rPr>
              <a:t>chiiki@hanyushakyo.jp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1740579" y="3270546"/>
            <a:ext cx="68116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メイリオ"/>
                <a:ea typeface="メイリオ"/>
                <a:cs typeface="メイリオ"/>
              </a:rPr>
              <a:t>おもちゃや子どもが好き♪物作りや修理に興味がある♪</a:t>
            </a:r>
            <a:endParaRPr lang="en-US" altLang="ja-JP" sz="1400" b="1" dirty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400" b="1" dirty="0">
                <a:latin typeface="メイリオ"/>
                <a:ea typeface="メイリオ"/>
                <a:cs typeface="メイリオ"/>
              </a:rPr>
              <a:t>誰でも気軽に参加できます。</a:t>
            </a:r>
            <a:endParaRPr lang="en-US" altLang="ja-JP" sz="1400" b="1" dirty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400" b="1" dirty="0">
                <a:latin typeface="メイリオ"/>
                <a:ea typeface="メイリオ"/>
                <a:cs typeface="メイリオ"/>
              </a:rPr>
              <a:t>あなたも「羽生おもちゃの病院」のドクターになりませんか？</a:t>
            </a:r>
            <a:endParaRPr lang="en-US" altLang="ja-JP" sz="1400" b="1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C2E044-5028-7E36-1F3A-5A7F3C276D14}"/>
              </a:ext>
            </a:extLst>
          </p:cNvPr>
          <p:cNvSpPr/>
          <p:nvPr/>
        </p:nvSpPr>
        <p:spPr>
          <a:xfrm>
            <a:off x="1598808" y="2253512"/>
            <a:ext cx="4818948" cy="101566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000" b="1" dirty="0">
                <a:ln w="22225">
                  <a:noFill/>
                  <a:prstDash val="solid"/>
                </a:ln>
                <a:latin typeface="+mn-ea"/>
              </a:rPr>
              <a:t>養　成　講　座</a:t>
            </a:r>
            <a:endParaRPr lang="en-US" altLang="ja-JP" sz="6000" b="1" cap="none" spc="0" dirty="0">
              <a:ln w="22225">
                <a:noFill/>
                <a:prstDash val="solid"/>
              </a:ln>
              <a:effectLst/>
              <a:latin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0F8C97E-EA2F-0885-16C8-5B1E6522FC4C}"/>
              </a:ext>
            </a:extLst>
          </p:cNvPr>
          <p:cNvSpPr txBox="1"/>
          <p:nvPr/>
        </p:nvSpPr>
        <p:spPr>
          <a:xfrm>
            <a:off x="1023987" y="4144731"/>
            <a:ext cx="606484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▼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　時</a:t>
            </a: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１日目　令和５年１１月１６日（木）午後１時～４時</a:t>
            </a:r>
          </a:p>
          <a:p>
            <a:pPr algn="l">
              <a:lnSpc>
                <a:spcPct val="150000"/>
              </a:lnSpc>
            </a:pP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 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２日目　令和５年１１月１７日（金）午前１０時～午後４時</a:t>
            </a:r>
          </a:p>
          <a:p>
            <a:pPr algn="just">
              <a:lnSpc>
                <a:spcPct val="150000"/>
              </a:lnSpc>
            </a:pP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▼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会　場</a:t>
            </a: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ワークヒルズ羽生　大会議室</a:t>
            </a:r>
          </a:p>
          <a:p>
            <a:pPr algn="just">
              <a:lnSpc>
                <a:spcPct val="150000"/>
              </a:lnSpc>
            </a:pP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▼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参加費</a:t>
            </a:r>
            <a:r>
              <a:rPr lang="ja-JP" altLang="en-US" sz="15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教材費２０００円</a:t>
            </a: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テキスト代１７００円</a:t>
            </a:r>
          </a:p>
          <a:p>
            <a:pPr algn="just">
              <a:lnSpc>
                <a:spcPct val="150000"/>
              </a:lnSpc>
            </a:pP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▼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内　容</a:t>
            </a: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講義</a:t>
            </a:r>
            <a:r>
              <a:rPr lang="en-US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】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おもちゃドクターの基礎、修理工具、電池、診察法</a:t>
            </a:r>
          </a:p>
          <a:p>
            <a:pPr algn="just">
              <a:lnSpc>
                <a:spcPct val="150000"/>
              </a:lnSpc>
            </a:pP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5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実習</a:t>
            </a:r>
            <a:r>
              <a:rPr lang="en-US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】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簡易電源パック、スピーカーテスターの制作等</a:t>
            </a:r>
          </a:p>
          <a:p>
            <a:pPr algn="just">
              <a:lnSpc>
                <a:spcPct val="150000"/>
              </a:lnSpc>
            </a:pP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▼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予　約</a:t>
            </a: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要</a:t>
            </a: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（費用を添えて、１１月２日までに社協へ）</a:t>
            </a:r>
            <a:endParaRPr lang="ja-JP" altLang="ja-JP" sz="15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▼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持ち物</a:t>
            </a:r>
            <a:r>
              <a:rPr lang="ja-JP" altLang="en-US" sz="15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5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筆記用具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以下、自宅にあればおもちください。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ドライバーセット、</a:t>
            </a:r>
            <a:endParaRPr lang="en-US" alt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ラジオペンチ、ニッパー、カッターナイフ、ピンセット、机上保護用古タオル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ハンダ付け用具一式）</a:t>
            </a:r>
          </a:p>
          <a:p>
            <a:endParaRPr kumimoji="1" lang="ja-JP" altLang="en-US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24B645F-814F-81D4-5230-93186675CA60}"/>
              </a:ext>
            </a:extLst>
          </p:cNvPr>
          <p:cNvSpPr/>
          <p:nvPr/>
        </p:nvSpPr>
        <p:spPr>
          <a:xfrm>
            <a:off x="5651563" y="1719704"/>
            <a:ext cx="1854995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cap="none" spc="0" dirty="0">
                <a:ln w="22225">
                  <a:noFill/>
                  <a:prstDash val="solid"/>
                </a:ln>
                <a:effectLst/>
                <a:latin typeface="+mj-ea"/>
                <a:ea typeface="+mj-ea"/>
              </a:rPr>
              <a:t>ドクター</a:t>
            </a:r>
            <a:endParaRPr lang="en-US" altLang="ja-JP" sz="4000" b="1" cap="none" spc="0" dirty="0">
              <a:ln w="22225">
                <a:noFill/>
                <a:prstDash val="solid"/>
              </a:ln>
              <a:effectLst/>
              <a:latin typeface="+mj-ea"/>
              <a:ea typeface="+mj-ea"/>
            </a:endParaRP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5B73DB77-9E84-F7F6-C98A-07B49216C46B}"/>
              </a:ext>
            </a:extLst>
          </p:cNvPr>
          <p:cNvSpPr/>
          <p:nvPr/>
        </p:nvSpPr>
        <p:spPr>
          <a:xfrm>
            <a:off x="4219123" y="278863"/>
            <a:ext cx="1991250" cy="707885"/>
          </a:xfrm>
          <a:prstGeom prst="wedgeRoundRectCallout">
            <a:avLst>
              <a:gd name="adj1" fmla="val 40788"/>
              <a:gd name="adj2" fmla="val 8308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EB7B8E0-C546-0E72-9E53-7216B0F4CEC6}"/>
              </a:ext>
            </a:extLst>
          </p:cNvPr>
          <p:cNvSpPr/>
          <p:nvPr/>
        </p:nvSpPr>
        <p:spPr>
          <a:xfrm>
            <a:off x="4182253" y="430573"/>
            <a:ext cx="1991250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22225">
                  <a:noFill/>
                  <a:prstDash val="solid"/>
                </a:ln>
                <a:latin typeface="+mn-ea"/>
              </a:rPr>
              <a:t>参加者募集中！</a:t>
            </a:r>
            <a:endParaRPr lang="en-US" altLang="ja-JP" sz="2000" b="1" cap="none" spc="0" dirty="0">
              <a:ln w="22225">
                <a:noFill/>
                <a:prstDash val="solid"/>
              </a:ln>
              <a:effectLst/>
              <a:latin typeface="+mn-ea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C358E21-1EEA-3C10-9337-F477B5B4B3C0}"/>
              </a:ext>
            </a:extLst>
          </p:cNvPr>
          <p:cNvSpPr/>
          <p:nvPr/>
        </p:nvSpPr>
        <p:spPr>
          <a:xfrm>
            <a:off x="8060" y="8566484"/>
            <a:ext cx="7759453" cy="2332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1" name="オブジェクト 10">
            <a:extLst>
              <a:ext uri="{FF2B5EF4-FFF2-40B4-BE49-F238E27FC236}">
                <a16:creationId xmlns:a16="http://schemas.microsoft.com/office/drawing/2014/main" id="{A12B655F-76C7-947C-9A29-501AF21198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885456"/>
              </p:ext>
            </p:extLst>
          </p:nvPr>
        </p:nvGraphicFramePr>
        <p:xfrm>
          <a:off x="577516" y="8981288"/>
          <a:ext cx="6705599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591012" imgH="1904984" progId="Excel.Sheet.12">
                  <p:embed/>
                </p:oleObj>
              </mc:Choice>
              <mc:Fallback>
                <p:oleObj name="Worksheet" r:id="rId4" imgW="5591012" imgH="190498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7516" y="8981288"/>
                        <a:ext cx="6705599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9810A1-FC46-53F0-E218-318B9493875A}"/>
              </a:ext>
            </a:extLst>
          </p:cNvPr>
          <p:cNvSpPr txBox="1"/>
          <p:nvPr/>
        </p:nvSpPr>
        <p:spPr>
          <a:xfrm>
            <a:off x="1885716" y="8662479"/>
            <a:ext cx="3877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おもちゃドクター養成講座　参加申込書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E02E62D-6609-AAE2-DA19-3985A5C9A2BA}"/>
              </a:ext>
            </a:extLst>
          </p:cNvPr>
          <p:cNvSpPr txBox="1"/>
          <p:nvPr/>
        </p:nvSpPr>
        <p:spPr>
          <a:xfrm>
            <a:off x="3270341" y="8436248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切　り　取　り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D54FC70A-6368-62BD-4E72-C92E5FA44CFF}"/>
              </a:ext>
            </a:extLst>
          </p:cNvPr>
          <p:cNvCxnSpPr>
            <a:cxnSpLocks/>
          </p:cNvCxnSpPr>
          <p:nvPr/>
        </p:nvCxnSpPr>
        <p:spPr>
          <a:xfrm>
            <a:off x="801179" y="8574747"/>
            <a:ext cx="2391200" cy="16379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63B923A-48B4-6CF3-C16C-4D4B1C9F80EF}"/>
              </a:ext>
            </a:extLst>
          </p:cNvPr>
          <p:cNvCxnSpPr>
            <a:cxnSpLocks/>
          </p:cNvCxnSpPr>
          <p:nvPr/>
        </p:nvCxnSpPr>
        <p:spPr>
          <a:xfrm>
            <a:off x="4339387" y="8599148"/>
            <a:ext cx="2644917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F355FB07-1C9D-EC0A-A756-C73D6051C086}"/>
              </a:ext>
            </a:extLst>
          </p:cNvPr>
          <p:cNvSpPr/>
          <p:nvPr/>
        </p:nvSpPr>
        <p:spPr>
          <a:xfrm>
            <a:off x="968303" y="4107944"/>
            <a:ext cx="5769381" cy="3385792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B43586B-95DD-479A-CCAB-6DB17A31B0B3}"/>
              </a:ext>
            </a:extLst>
          </p:cNvPr>
          <p:cNvSpPr/>
          <p:nvPr/>
        </p:nvSpPr>
        <p:spPr>
          <a:xfrm rot="20682982">
            <a:off x="129150" y="-541164"/>
            <a:ext cx="2610010" cy="317009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0" b="1" cap="none" spc="0" dirty="0">
                <a:ln w="22225">
                  <a:noFill/>
                  <a:prstDash val="solid"/>
                </a:ln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お</a:t>
            </a:r>
            <a:endParaRPr lang="en-US" altLang="ja-JP" sz="20000" b="1" cap="none" spc="0" dirty="0">
              <a:ln w="22225">
                <a:noFill/>
                <a:prstDash val="solid"/>
              </a:ln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B30BDC1-2513-D2B4-EB72-63DE24ECA485}"/>
              </a:ext>
            </a:extLst>
          </p:cNvPr>
          <p:cNvSpPr/>
          <p:nvPr/>
        </p:nvSpPr>
        <p:spPr>
          <a:xfrm>
            <a:off x="2578594" y="905003"/>
            <a:ext cx="3270446" cy="163121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0000" b="1" dirty="0">
                <a:ln w="22225">
                  <a:noFill/>
                  <a:prstDash val="solid"/>
                </a:ln>
                <a:latin typeface="HGP明朝E" panose="02020900000000000000" pitchFamily="18" charset="-128"/>
                <a:ea typeface="HGP明朝E" panose="02020900000000000000" pitchFamily="18" charset="-128"/>
              </a:rPr>
              <a:t>もちゃ</a:t>
            </a:r>
            <a:endParaRPr lang="en-US" altLang="ja-JP" sz="10000" b="1" cap="none" spc="0" dirty="0">
              <a:ln w="22225">
                <a:noFill/>
                <a:prstDash val="solid"/>
              </a:ln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C0439152-A540-2952-44AF-D883A9DF382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4928">
            <a:off x="6289206" y="7358631"/>
            <a:ext cx="1406151" cy="87884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9DDB8B55-7DD7-E935-5F61-E148542D4F2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94" y="2630905"/>
            <a:ext cx="1079748" cy="143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245</TotalTime>
  <Words>208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HGPｺﾞｼｯｸM</vt:lpstr>
      <vt:lpstr>HGP明朝E</vt:lpstr>
      <vt:lpstr>HGS創英角ﾎﾟｯﾌﾟ体</vt:lpstr>
      <vt:lpstr>ＭＳ Ｐゴシック</vt:lpstr>
      <vt:lpstr>メイリオ</vt:lpstr>
      <vt:lpstr>Arial</vt:lpstr>
      <vt:lpstr>Calibri</vt:lpstr>
      <vt:lpstr>Calibri Light</vt:lpstr>
      <vt:lpstr>1_ガイド入りテンプレートサンプル20130531三木さん</vt:lpstr>
      <vt:lpstr>Worksheet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病院協会 日本おもちゃ</cp:lastModifiedBy>
  <cp:revision>24</cp:revision>
  <cp:lastPrinted>2023-09-28T04:27:06Z</cp:lastPrinted>
  <dcterms:created xsi:type="dcterms:W3CDTF">2013-08-07T01:16:52Z</dcterms:created>
  <dcterms:modified xsi:type="dcterms:W3CDTF">2023-10-23T03:48:44Z</dcterms:modified>
</cp:coreProperties>
</file>